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539a70671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539a70671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4a2d34844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4a2d34844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4a2d34844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4a2d34844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6fa3c898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6fa3c89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50d04d801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50d04d801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50d04d801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50d04d801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53991d9f0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53991d9f0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53991d9f0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53991d9f0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53991d9f0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53991d9f0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50f28580c3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50f28580c3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Bitcoin Tech:</a:t>
            </a:r>
            <a:br>
              <a:rPr lang="en"/>
            </a:br>
            <a:r>
              <a:rPr lang="en" sz="4300"/>
              <a:t>The Lightning Network</a:t>
            </a:r>
            <a:endParaRPr sz="4300"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- Simplest Bitcoin Book w/ Portland.HODL</a:t>
            </a:r>
            <a:endParaRPr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75" y="630225"/>
            <a:ext cx="1626750" cy="162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521475" y="504175"/>
            <a:ext cx="8687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Mobile Lightning </a:t>
            </a:r>
            <a:r>
              <a:rPr lang="en" sz="2500"/>
              <a:t>Wallets - Lightning is for payments!</a:t>
            </a:r>
            <a:endParaRPr sz="2500"/>
          </a:p>
        </p:txBody>
      </p:sp>
      <p:sp>
        <p:nvSpPr>
          <p:cNvPr id="144" name="Google Shape;144;p22"/>
          <p:cNvSpPr txBox="1"/>
          <p:nvPr/>
        </p:nvSpPr>
        <p:spPr>
          <a:xfrm>
            <a:off x="2597425" y="1139575"/>
            <a:ext cx="6077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There are 2 types of lightning wallets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Custodial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: The wallet software provider manages and has custody of the bitcoins (sats)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Non Custodial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: (Self Custody) The user has full custody of their funds.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2614575" y="2401675"/>
            <a:ext cx="6077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Some Examples of mobile lightning wallets are…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Custodial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:  Wallet of Satoshi, Blue Wallet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Non Custodial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: ZEUS, ZAP, Muun, Breeze, Phoenix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2685200" y="3585275"/>
            <a:ext cx="6077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All mobile wallets are capable of sending and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receiving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sats.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Note: R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eceiving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sats requires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liquidity.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614350" y="4106575"/>
            <a:ext cx="1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ato"/>
                <a:ea typeface="Lato"/>
                <a:cs typeface="Lato"/>
                <a:sym typeface="Lato"/>
              </a:rPr>
              <a:t>E.G.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Zeus Wallet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350" y="1375702"/>
            <a:ext cx="1273426" cy="273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2573475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Lightning Nodes</a:t>
            </a:r>
            <a:endParaRPr/>
          </a:p>
        </p:txBody>
      </p:sp>
      <p:sp>
        <p:nvSpPr>
          <p:cNvPr id="154" name="Google Shape;154;p23"/>
          <p:cNvSpPr txBox="1"/>
          <p:nvPr/>
        </p:nvSpPr>
        <p:spPr>
          <a:xfrm>
            <a:off x="2573475" y="3646575"/>
            <a:ext cx="6321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Note: Any funds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deposited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to lightning node are funds stored in  a hot wallet. As such don’t use your lightning node like a cold storage solution.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2531475" y="1334550"/>
            <a:ext cx="640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 lightning node is software that runs on top of Bitcoin Core and utilizes the rules of the lightning network to send, receive and route payments.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2531475" y="1981038"/>
            <a:ext cx="6405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A lightning node can run on many different devices and there are many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software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 packages to start up a node -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A lightning node needs a Bitcoin core full node to operate on top of.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Popular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turn key solutions are Umbrel and Citadel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Standalone node software packages are Core Lightning and LND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  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324400" y="4216175"/>
            <a:ext cx="2057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Lato"/>
                <a:ea typeface="Lato"/>
                <a:cs typeface="Lato"/>
                <a:sym typeface="Lato"/>
              </a:rPr>
              <a:t>Raspberry Pi Based Nodes</a:t>
            </a:r>
            <a:endParaRPr i="1" sz="1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613" y="3161674"/>
            <a:ext cx="2014974" cy="105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625" y="1404825"/>
            <a:ext cx="2087346" cy="164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type="title"/>
          </p:nvPr>
        </p:nvSpPr>
        <p:spPr>
          <a:xfrm>
            <a:off x="3459775" y="603225"/>
            <a:ext cx="4389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Lightning Liquidity </a:t>
            </a:r>
            <a:endParaRPr/>
          </a:p>
        </p:txBody>
      </p:sp>
      <p:sp>
        <p:nvSpPr>
          <p:cNvPr id="165" name="Google Shape;165;p24"/>
          <p:cNvSpPr txBox="1"/>
          <p:nvPr/>
        </p:nvSpPr>
        <p:spPr>
          <a:xfrm>
            <a:off x="3314700" y="1300225"/>
            <a:ext cx="54072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‘Liquidity’ on the lightning network is how much bitcoin is able to be sent or received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There are two types of liquidity;  inbound (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receiving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) and outbound (spending)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When a new channel is opened it’s inbound is 0% and outbound is 100% of the sats in the channel.  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Getting inbound liquidity is one of the harder things for people getting started with lightning to obtain and/or understand.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Voltage is working to make it easier and much quicker.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078488"/>
            <a:ext cx="3009900" cy="288387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4"/>
          <p:cNvSpPr txBox="1"/>
          <p:nvPr/>
        </p:nvSpPr>
        <p:spPr>
          <a:xfrm>
            <a:off x="351900" y="4045000"/>
            <a:ext cx="291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Liquidity ratios of various channels.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Listening.</a:t>
            </a:r>
            <a:endParaRPr/>
          </a:p>
        </p:txBody>
      </p:sp>
      <p:sp>
        <p:nvSpPr>
          <p:cNvPr id="173" name="Google Shape;173;p2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Questions or Comments? Please ask to come on stage.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Anything incorrect please </a:t>
            </a:r>
            <a:r>
              <a:rPr lang="en"/>
              <a:t>comment on the slide in question.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265513" y="104000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57200" lvl="0" marL="457200" rtl="0" algn="ctr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"/>
              <a:t>Overview -</a:t>
            </a:r>
            <a:endParaRPr/>
          </a:p>
        </p:txBody>
      </p:sp>
      <p:sp>
        <p:nvSpPr>
          <p:cNvPr id="80" name="Google Shape;80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Topics</a:t>
            </a:r>
            <a:endParaRPr b="1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What is a ‘Layer 2’ on Bitcoin?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Lightning Network as an L2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Lightning as a means of payment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Is lightning still bitcoin?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Channels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Instant Settlement &amp; Fees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Final Layer 1 Settlement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Wallets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Custodial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Non-Custodal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Nodes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Types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Liquidity</a:t>
            </a:r>
            <a:endParaRPr sz="1500"/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188" y="2138281"/>
            <a:ext cx="2783875" cy="154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Bitcoin Layer 2? </a:t>
            </a:r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2543175" y="1163450"/>
            <a:ext cx="61788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Definition</a:t>
            </a:r>
            <a:endParaRPr b="1" sz="21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Layer 2 solutions refer to various protocols that are built </a:t>
            </a:r>
            <a:r>
              <a:rPr lang="en"/>
              <a:t>on top</a:t>
            </a:r>
            <a:r>
              <a:rPr lang="en"/>
              <a:t> of the Bitcoin layer 1 protocol to improve functionality.</a:t>
            </a:r>
            <a:endParaRPr i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These layer 2 solutions do not change the rules of Bitcoin.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layer 2 is analogous to an extension. An example are  Google Chrome extensions. They </a:t>
            </a:r>
            <a:r>
              <a:rPr lang="en"/>
              <a:t>do not</a:t>
            </a:r>
            <a:r>
              <a:rPr lang="en"/>
              <a:t> change the way </a:t>
            </a:r>
            <a:r>
              <a:rPr lang="en"/>
              <a:t>chrome</a:t>
            </a:r>
            <a:r>
              <a:rPr lang="en"/>
              <a:t> works, but do  add features to the browser. 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1200"/>
              </a:spcAft>
              <a:buSzPts val="1400"/>
              <a:buChar char="●"/>
            </a:pPr>
            <a:r>
              <a:rPr lang="en"/>
              <a:t>You can build anything on top of Bitcoin’s foundation, but the foundation itself can’t be changed.  </a:t>
            </a:r>
            <a:endParaRPr/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788" y="1745251"/>
            <a:ext cx="1978225" cy="16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/>
        </p:nvSpPr>
        <p:spPr>
          <a:xfrm>
            <a:off x="222388" y="3439250"/>
            <a:ext cx="2115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The lightning network of nodes! Over 19K of them right now. 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2114900" y="575950"/>
            <a:ext cx="6606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The Lightning Network as a Layer 2</a:t>
            </a:r>
            <a:endParaRPr sz="2900"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2400250" y="1306775"/>
            <a:ext cx="6556200" cy="32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Lightning network is built on top of Bitcoin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heart of the Lightning Network is the way computers send messages and transactions, so that instant settlement of a transaction is possible.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Computers on the Lightning network form connections though channels that contain bitcoin.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Multiple channels can be chained together to form a payment route, such that even if you don’t have a direct connection to the other party. Your payment can be pushed </a:t>
            </a:r>
            <a:r>
              <a:rPr lang="en" sz="1800"/>
              <a:t>through</a:t>
            </a:r>
            <a:r>
              <a:rPr lang="en" sz="1800"/>
              <a:t> multiple channels (hops) to get to the payee. </a:t>
            </a:r>
            <a:endParaRPr sz="1800"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75" y="1306763"/>
            <a:ext cx="2311550" cy="206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350" y="1928500"/>
            <a:ext cx="145326" cy="145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1850" y="1382800"/>
            <a:ext cx="145326" cy="145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2628225" y="575950"/>
            <a:ext cx="6093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Lightning still Bitcoin?</a:t>
            </a:r>
            <a:endParaRPr/>
          </a:p>
        </p:txBody>
      </p:sp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2539325" y="1135150"/>
            <a:ext cx="6266400" cy="32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Lightning is still Bitcoin since the participants are just passing back </a:t>
            </a:r>
            <a:r>
              <a:rPr lang="en" sz="1600"/>
              <a:t>and forth  a </a:t>
            </a:r>
            <a:r>
              <a:rPr lang="en" sz="1600"/>
              <a:t>valid bitcoin transaction that can be broadcast at any moment.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Bitcoin transactions between participants (peers) update each time a transaction is made. This creates a consensus between all peers </a:t>
            </a:r>
            <a:r>
              <a:rPr lang="en" sz="1600"/>
              <a:t>involved.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There are mechanisms to prevent dishonest peers from broadcasting transactions that would double spend funds. </a:t>
            </a:r>
            <a:endParaRPr sz="1600"/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150" y="727325"/>
            <a:ext cx="2234525" cy="2528442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/>
        </p:nvSpPr>
        <p:spPr>
          <a:xfrm>
            <a:off x="184800" y="3295525"/>
            <a:ext cx="2094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A funding transaction of mine that will be updated again and again until the channel is closed. This was a coordinated dual funded channel. On closure the latest version of this is broadcast.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Channels - Pipes made of Bitcoin*</a:t>
            </a:r>
            <a:endParaRPr/>
          </a:p>
        </p:txBody>
      </p:sp>
      <p:sp>
        <p:nvSpPr>
          <p:cNvPr id="112" name="Google Shape;112;p18"/>
          <p:cNvSpPr txBox="1"/>
          <p:nvPr>
            <p:ph idx="2" type="body"/>
          </p:nvPr>
        </p:nvSpPr>
        <p:spPr>
          <a:xfrm>
            <a:off x="2498750" y="1355175"/>
            <a:ext cx="63216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Channels are connections that your lightning node makes to peers on the network.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Channels are always created by an </a:t>
            </a:r>
            <a:r>
              <a:rPr lang="en" sz="1600"/>
              <a:t>initial (funding)</a:t>
            </a:r>
            <a:r>
              <a:rPr lang="en" sz="1600"/>
              <a:t> bitcoin transaction.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Essentially</a:t>
            </a:r>
            <a:r>
              <a:rPr lang="en" sz="1600"/>
              <a:t> these channels are pipes between your lightning node and it’s peers made of bitcoin transactions.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You must authorize channel opens from your node.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Other nodes may create channels with your node without permission.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Channels can be closed at any point. </a:t>
            </a:r>
            <a:endParaRPr sz="1600"/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898" y="706874"/>
            <a:ext cx="2064750" cy="244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/>
        </p:nvSpPr>
        <p:spPr>
          <a:xfrm>
            <a:off x="214725" y="3152375"/>
            <a:ext cx="218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3 Lightning channels on my node.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2554250" y="5964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The Poker Game Analogy - PortlandHODL</a:t>
            </a:r>
            <a:endParaRPr sz="2400"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16950"/>
            <a:ext cx="2247849" cy="149175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/>
        </p:nvSpPr>
        <p:spPr>
          <a:xfrm>
            <a:off x="2782225" y="1139575"/>
            <a:ext cx="58929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Opening channels is when players go to the bank and get money to buy into the poker game. The players open a channel when they exchange their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money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for chips.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Once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channels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are open, players play poker and in the process they are winning (receiving) and losing (spending)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money each round. THERE IS NO NEED TO CASH IN THE CHIPS EACH ROUND, the amount of money each player has is represented by the number of chips they hold.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At any point after a round a player can cash out their chips and receive money, and then take that money to bank for final settlement. (Closing a channel)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THERE IS A BAR TAB ANALOGY THAT IS USED COMMONLY AS WELL.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376675"/>
            <a:ext cx="2475826" cy="132427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152350" y="3700950"/>
            <a:ext cx="2475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Using chips avoids the disruption of needing to go to the bank after each round of poker to settle up balances. 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Instant</a:t>
            </a:r>
            <a:r>
              <a:rPr lang="en"/>
              <a:t> Settlement and fees! </a:t>
            </a:r>
            <a:endParaRPr/>
          </a:p>
        </p:txBody>
      </p:sp>
      <p:sp>
        <p:nvSpPr>
          <p:cNvPr id="129" name="Google Shape;129;p20"/>
          <p:cNvSpPr txBox="1"/>
          <p:nvPr>
            <p:ph idx="2" type="body"/>
          </p:nvPr>
        </p:nvSpPr>
        <p:spPr>
          <a:xfrm>
            <a:off x="2437153" y="1274150"/>
            <a:ext cx="62478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Since the peers on the lightning network are just passing around valid bitcoin transactions the settlement is instant. - No need to wait for blocks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/>
              <a:t>E.G.</a:t>
            </a:r>
            <a:r>
              <a:rPr lang="en"/>
              <a:t> If you spend 5000 sats; you and the other party create a transaction </a:t>
            </a:r>
            <a:r>
              <a:rPr lang="en"/>
              <a:t>immediately</a:t>
            </a:r>
            <a:r>
              <a:rPr lang="en"/>
              <a:t> that updates the balance that you each have. This would subtract 5000 sats from your balance and your peer would get 5000 stats.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It’s possible to push a payment across multiple nodes by having a node that is in the middle receive bitcoins, but then </a:t>
            </a:r>
            <a:r>
              <a:rPr lang="en"/>
              <a:t>immediately</a:t>
            </a:r>
            <a:r>
              <a:rPr lang="en"/>
              <a:t> spend them to the next link along the chain. Link pushing beads though an </a:t>
            </a:r>
            <a:r>
              <a:rPr lang="en"/>
              <a:t>abacus,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Each node imposes a small fee to pass a transaction through it. This is how nodes can use their bitcoin to generate </a:t>
            </a:r>
            <a:r>
              <a:rPr i="1" lang="en"/>
              <a:t>yield </a:t>
            </a:r>
            <a:r>
              <a:rPr lang="en"/>
              <a:t>through fees. </a:t>
            </a:r>
            <a:endParaRPr/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25" y="1487038"/>
            <a:ext cx="2169428" cy="2169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Settlement in finality on the timechain.</a:t>
            </a:r>
            <a:endParaRPr sz="2600"/>
          </a:p>
        </p:txBody>
      </p:sp>
      <p:sp>
        <p:nvSpPr>
          <p:cNvPr id="136" name="Google Shape;136;p21"/>
          <p:cNvSpPr txBox="1"/>
          <p:nvPr/>
        </p:nvSpPr>
        <p:spPr>
          <a:xfrm>
            <a:off x="2492650" y="1077475"/>
            <a:ext cx="62769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This is when a lightning channel is closed. This means that a participant broadcasts the latest transaction they have to the network so that it can get mined 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into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 a block. 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At this point the funds each person has on their side of the channel are returned to their wallets. 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In terms of the poker example, closing a channel is like cashing the chips out, then taking the money to the bank so that your bank account balance 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reflects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 how much money you have. </a:t>
            </a:r>
            <a:br>
              <a:rPr lang="en" sz="1600">
                <a:latin typeface="Lato"/>
                <a:ea typeface="Lato"/>
                <a:cs typeface="Lato"/>
                <a:sym typeface="Lato"/>
              </a:rPr>
            </a:br>
            <a:br>
              <a:rPr lang="en" sz="1600">
                <a:latin typeface="Lato"/>
                <a:ea typeface="Lato"/>
                <a:cs typeface="Lato"/>
                <a:sym typeface="Lato"/>
              </a:rPr>
            </a:br>
            <a:r>
              <a:rPr i="1" lang="en" sz="1600">
                <a:latin typeface="Lato"/>
                <a:ea typeface="Lato"/>
                <a:cs typeface="Lato"/>
                <a:sym typeface="Lato"/>
              </a:rPr>
              <a:t>Note: Once you cash out, you can’t play poker until you get more </a:t>
            </a:r>
            <a:r>
              <a:rPr i="1" lang="en" sz="1600">
                <a:latin typeface="Lato"/>
                <a:ea typeface="Lato"/>
                <a:cs typeface="Lato"/>
                <a:sym typeface="Lato"/>
              </a:rPr>
              <a:t>chips</a:t>
            </a:r>
            <a:r>
              <a:rPr i="1" lang="en" sz="1600">
                <a:latin typeface="Lato"/>
                <a:ea typeface="Lato"/>
                <a:cs typeface="Lato"/>
                <a:sym typeface="Lato"/>
              </a:rPr>
              <a:t> again. </a:t>
            </a:r>
            <a:endParaRPr i="1" sz="16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150" y="1128300"/>
            <a:ext cx="2164100" cy="14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236100" y="2771925"/>
            <a:ext cx="2164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Broadcast the transaction and put the bitcoins back into your full custody. 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